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61" r:id="rId3"/>
    <p:sldId id="257" r:id="rId4"/>
    <p:sldId id="264" r:id="rId5"/>
    <p:sldId id="310" r:id="rId6"/>
    <p:sldId id="267" r:id="rId7"/>
    <p:sldId id="289" r:id="rId8"/>
    <p:sldId id="262" r:id="rId9"/>
    <p:sldId id="317" r:id="rId10"/>
    <p:sldId id="318" r:id="rId11"/>
    <p:sldId id="311" r:id="rId12"/>
    <p:sldId id="320" r:id="rId13"/>
    <p:sldId id="319" r:id="rId14"/>
    <p:sldId id="322" r:id="rId15"/>
    <p:sldId id="323" r:id="rId16"/>
    <p:sldId id="312" r:id="rId17"/>
    <p:sldId id="321" r:id="rId18"/>
    <p:sldId id="324" r:id="rId19"/>
    <p:sldId id="313" r:id="rId20"/>
    <p:sldId id="325" r:id="rId21"/>
    <p:sldId id="326" r:id="rId22"/>
    <p:sldId id="316" r:id="rId23"/>
    <p:sldId id="328" r:id="rId24"/>
    <p:sldId id="327" r:id="rId25"/>
    <p:sldId id="314" r:id="rId26"/>
    <p:sldId id="330" r:id="rId27"/>
    <p:sldId id="329" r:id="rId28"/>
    <p:sldId id="315" r:id="rId29"/>
    <p:sldId id="331" r:id="rId30"/>
    <p:sldId id="332" r:id="rId31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E3EF"/>
    <a:srgbClr val="1A5289"/>
    <a:srgbClr val="F5E3CF"/>
    <a:srgbClr val="52F3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6"/>
    <p:restoredTop sz="94648"/>
  </p:normalViewPr>
  <p:slideViewPr>
    <p:cSldViewPr snapToGrid="0" snapToObjects="1">
      <p:cViewPr varScale="1">
        <p:scale>
          <a:sx n="80" d="100"/>
          <a:sy n="80" d="100"/>
        </p:scale>
        <p:origin x="216" y="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CAF9E7-19CE-A648-B477-C4AFE820E1F9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E7C0ED-8847-514B-8AEA-42FABF66186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18112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3CD6FC-FEAE-CCAD-A432-735365179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F831CB-8911-633F-3966-779E315AA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BB3EA8-7C95-786C-E882-E15F510EE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E659D4-8317-B12A-C2CB-697FBF8BA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1801D1-BCA5-A646-0E62-6B430D094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95227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52611C-B097-2839-9D09-CEBC5D753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887F33-5BEA-3F9E-D4C8-D74563B4E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B393D5-A004-DA48-FDF0-59DC4A158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A604C3-D7DB-BD2F-874B-3FA1C0498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BDE1C5-CC8D-522C-E844-6F8F65184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08035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F7FE3C0-025A-1521-813F-2779F21AA8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E7C392-FFA3-1718-9868-B55C16205E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0A5FEB-7547-21E2-19AC-979ED7042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A14191-26BB-B240-34C6-3A5DB9729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DEEA87-EC62-540B-12AE-9F954E857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6460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DDA45-6FE0-DF89-E18F-E003348C6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EC8E64-F9DC-E35E-3132-0D07B420C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2C5B63-443D-3564-10D6-94634A8AC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EB86F2-401B-42B0-FCB5-6754E0F72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005B1C-D302-90A2-7B75-0C8B2446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12816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6A58-5C06-C30A-FF63-0F309ABE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32D92A-FD0A-3F8E-3C14-11BDF9B40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F679EA-1805-B1C0-B3A8-177049FAD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45B7A6-3CBE-A6FE-9EC0-CD6ED65F1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3B569A-12A8-6EBE-8D66-714B2FCBB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553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CB0111-D3F4-6409-E8A2-7E1175DA8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1B76EC-906D-A467-6BAF-410519A059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A358C9-133E-B6AB-8DF3-4C2371D93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A92A7F-FCBA-A0E2-73B0-08211B8F7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65EF9A-5EBD-36A2-0CBD-A65F9502D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F0B7D7-E3B4-8953-AE56-5C5CEE5EB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86233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51079-24FD-7471-2CFA-05779A5C7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9A48F5-B00F-5D7E-632B-EC6A3DB78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A866A0-DFBA-C624-445D-8A8316928A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7F251D-4C75-4432-DA5B-3AEC6BA59F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2201CA-7190-93C9-0F09-C735A47315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0E87A8F-3B84-7654-9F04-904175661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9E83D6-AEE4-202C-1ABD-45EDC47BE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2F5704D-C1E0-6844-A3A7-C8DF715A4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32634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1B25DB-9C63-3372-F19B-DCAB46524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13E2A9-BC17-6174-55DA-FE0FED658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6FE6C73-C596-9651-1114-A30959C4D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0A081A-6543-249E-C06B-9E38999F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5964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E377B60-DFF4-BD05-CA04-E1AA61E26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1CB4CB-214A-BA94-A1FF-9A2EC7381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9A0B90-A76C-11F5-8B39-040076F2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912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8576B-6E8A-9D05-C14E-DF9FBA1E4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48E9BE-D352-AC27-C548-558133C5E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6F92FA-0017-55F1-557F-920772466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A57A0C-F66F-3BDB-5CC0-6E5DCAABE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A46668-2667-AA40-D426-04B2BEDF1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B5DC60-93B1-8AF0-ACE0-B0CA1F4AD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61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700C21-B2A7-5639-CC4C-908CACA10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2F61E27-E3E3-9E9D-44B0-BB43841541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55B225-41F3-4BEC-8702-FE5B28765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72801D-D4A1-1AF4-68F1-18D2EFD9F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B9E23E-1467-9CEB-65C1-2BE26CD40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3B7291-6C92-2766-6D67-2BB34DE76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75679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52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2B881F0-CE95-88D1-0D75-8D5399401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F79E46-F791-B731-BF8D-71FB63D64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7490A8-FD7A-FFBB-BB7C-DD1A0F224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638E7-8D61-EB43-B344-131D88868B82}" type="datetimeFigureOut">
              <a:rPr kumimoji="1" lang="ko-Kore-KR" altLang="en-US" smtClean="0"/>
              <a:t>2022. 6. 27.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F636B7-AC40-080E-FAFD-62B7291277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FAA285-BD69-82A7-D13A-49BDD6F02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243F6-E3C6-AB45-90CC-51CE39B619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8159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9D1D0-6D88-DF47-5BA7-D7466FB2B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71693"/>
            <a:ext cx="9144000" cy="1100137"/>
          </a:xfrm>
          <a:noFill/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고고학 자료 통계분석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7D91D5-1DFC-C02C-39E6-C2D68C7DBE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43319"/>
            <a:ext cx="9144000" cy="458599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ko-Kore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Week </a:t>
            </a:r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5</a:t>
            </a:r>
            <a:r>
              <a:rPr kumimoji="1" lang="en-US" altLang="ko-Kore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: 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시각화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3442E908-5182-CA11-054D-E85549B2422D}"/>
              </a:ext>
            </a:extLst>
          </p:cNvPr>
          <p:cNvCxnSpPr>
            <a:cxnSpLocks/>
          </p:cNvCxnSpPr>
          <p:nvPr/>
        </p:nvCxnSpPr>
        <p:spPr>
          <a:xfrm>
            <a:off x="2817019" y="3386141"/>
            <a:ext cx="6557962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부제목 2">
            <a:extLst>
              <a:ext uri="{FF2B5EF4-FFF2-40B4-BE49-F238E27FC236}">
                <a16:creationId xmlns:a16="http://schemas.microsoft.com/office/drawing/2014/main" id="{7AAED5B7-2D37-3470-47D7-722C8CB7504F}"/>
              </a:ext>
            </a:extLst>
          </p:cNvPr>
          <p:cNvSpPr txBox="1">
            <a:spLocks/>
          </p:cNvSpPr>
          <p:nvPr/>
        </p:nvSpPr>
        <p:spPr>
          <a:xfrm>
            <a:off x="2338387" y="451564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숭실대학교 사학과 석사과정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학기</a:t>
            </a:r>
            <a:endParaRPr kumimoji="1" lang="en-US" altLang="ko-Kore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algn="r"/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주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찬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혁</a:t>
            </a:r>
          </a:p>
        </p:txBody>
      </p:sp>
    </p:spTree>
    <p:extLst>
      <p:ext uri="{BB962C8B-B14F-4D97-AF65-F5344CB8AC3E}">
        <p14:creationId xmlns:p14="http://schemas.microsoft.com/office/powerpoint/2010/main" val="2512490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줄기와 잎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E43E67-032C-86C9-F6E7-81A2F35F2977}"/>
              </a:ext>
            </a:extLst>
          </p:cNvPr>
          <p:cNvSpPr txBox="1"/>
          <p:nvPr/>
        </p:nvSpPr>
        <p:spPr>
          <a:xfrm>
            <a:off x="565065" y="2067907"/>
            <a:ext cx="448871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ore-KR" sz="2400" b="1" dirty="0">
                <a:latin typeface="+mj-ea"/>
                <a:ea typeface="+mj-ea"/>
              </a:rPr>
              <a:t>stem(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scale = </a:t>
            </a:r>
            <a:r>
              <a:rPr kumimoji="1" lang="ko-KR" altLang="en-US" sz="2400" b="1" dirty="0">
                <a:latin typeface="+mj-ea"/>
                <a:ea typeface="+mj-ea"/>
              </a:rPr>
              <a:t>값</a:t>
            </a:r>
            <a:r>
              <a:rPr kumimoji="1" lang="en-US" altLang="ko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EC4D997-94F5-4BEB-B392-AA372422E4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050"/>
          <a:stretch/>
        </p:blipFill>
        <p:spPr>
          <a:xfrm>
            <a:off x="5814788" y="-118627"/>
            <a:ext cx="5539012" cy="739507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FBAB7D1-329F-A97E-0EC3-DF78D33CA013}"/>
              </a:ext>
            </a:extLst>
          </p:cNvPr>
          <p:cNvSpPr/>
          <p:nvPr/>
        </p:nvSpPr>
        <p:spPr>
          <a:xfrm>
            <a:off x="6246420" y="3685786"/>
            <a:ext cx="3455720" cy="111184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3C6EFA5-9A92-0C04-DFE5-31D142F06E84}"/>
              </a:ext>
            </a:extLst>
          </p:cNvPr>
          <p:cNvSpPr/>
          <p:nvPr/>
        </p:nvSpPr>
        <p:spPr>
          <a:xfrm>
            <a:off x="6246420" y="5108846"/>
            <a:ext cx="3455720" cy="111184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F29DFC-F8D6-2DB5-80D1-E4548615C8C5}"/>
              </a:ext>
            </a:extLst>
          </p:cNvPr>
          <p:cNvSpPr txBox="1"/>
          <p:nvPr/>
        </p:nvSpPr>
        <p:spPr>
          <a:xfrm>
            <a:off x="270630" y="3163409"/>
            <a:ext cx="59041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ore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Scale 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값에 따라 같은 데이터여도 표현이 다름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적정 스케일을 찾는 것이 중요</a:t>
            </a:r>
            <a:endParaRPr kumimoji="1" lang="ko-Kore-KR" altLang="en-US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507213-A4E9-A1ED-8BC2-D6C44B7EC994}"/>
              </a:ext>
            </a:extLst>
          </p:cNvPr>
          <p:cNvSpPr txBox="1"/>
          <p:nvPr/>
        </p:nvSpPr>
        <p:spPr>
          <a:xfrm>
            <a:off x="7798740" y="4139287"/>
            <a:ext cx="1390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Scale = 1</a:t>
            </a:r>
            <a:endParaRPr kumimoji="1" lang="ko-Kore-KR" altLang="en-US" sz="2400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2A3706-AAB2-F891-E85D-CECF7EADB1A0}"/>
              </a:ext>
            </a:extLst>
          </p:cNvPr>
          <p:cNvSpPr txBox="1"/>
          <p:nvPr/>
        </p:nvSpPr>
        <p:spPr>
          <a:xfrm>
            <a:off x="7798740" y="5550471"/>
            <a:ext cx="1454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Scale = 2</a:t>
            </a:r>
            <a:endParaRPr kumimoji="1" lang="ko-Kore-KR" altLang="en-US" sz="2400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6852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막대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CDFF47-DA6F-94A1-1795-311A5CE8B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548" y="1690688"/>
            <a:ext cx="7644903" cy="460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26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막대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10975A68-4B93-C283-1323-2CA84F7CB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자료를 카테고리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(x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 따라 나누고 그 값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(y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막대 형태로 표현한 그래프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장점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자료의 전반적인 상황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수량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파악하기 용이함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단점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합계를 한 눈에 파악하기 어려움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6543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막대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2978E-E7F7-F1F9-FAD5-67AB522EFB3D}"/>
              </a:ext>
            </a:extLst>
          </p:cNvPr>
          <p:cNvSpPr txBox="1"/>
          <p:nvPr/>
        </p:nvSpPr>
        <p:spPr>
          <a:xfrm>
            <a:off x="393369" y="1926310"/>
            <a:ext cx="5871360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ggplot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aes</a:t>
            </a:r>
            <a:r>
              <a:rPr kumimoji="1" lang="en-US" altLang="ko-KR" sz="2400" b="1" dirty="0">
                <a:latin typeface="+mj-ea"/>
                <a:ea typeface="+mj-ea"/>
              </a:rPr>
              <a:t>(x = </a:t>
            </a:r>
            <a:r>
              <a:rPr kumimoji="1" lang="ko-KR" altLang="en-US" sz="2400" b="1" dirty="0">
                <a:latin typeface="+mj-ea"/>
                <a:ea typeface="+mj-ea"/>
              </a:rPr>
              <a:t>값</a:t>
            </a:r>
            <a:r>
              <a:rPr kumimoji="1" lang="en-US" altLang="ko-KR" sz="2400" b="1" dirty="0">
                <a:latin typeface="+mj-ea"/>
                <a:ea typeface="+mj-ea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y =</a:t>
            </a:r>
            <a:r>
              <a:rPr kumimoji="1" lang="ko-KR" altLang="en-US" sz="2400" b="1" dirty="0">
                <a:latin typeface="+mj-ea"/>
                <a:ea typeface="+mj-ea"/>
              </a:rPr>
              <a:t> 값</a:t>
            </a:r>
            <a:r>
              <a:rPr kumimoji="1" lang="en-US" altLang="ko-KR" sz="2400" b="1" dirty="0">
                <a:latin typeface="+mj-ea"/>
                <a:ea typeface="+mj-ea"/>
              </a:rPr>
              <a:t>))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+</a:t>
            </a:r>
          </a:p>
          <a:p>
            <a:r>
              <a:rPr kumimoji="1" lang="en-US" altLang="ko-Kore-KR" sz="2400" b="1" dirty="0">
                <a:latin typeface="+mj-ea"/>
                <a:ea typeface="+mj-ea"/>
              </a:rPr>
              <a:t>	</a:t>
            </a:r>
            <a:r>
              <a:rPr kumimoji="1" lang="en-US" altLang="ko-Kore-KR" sz="2400" b="1" dirty="0" err="1">
                <a:solidFill>
                  <a:srgbClr val="FF0000"/>
                </a:solidFill>
                <a:latin typeface="+mj-ea"/>
                <a:ea typeface="+mj-ea"/>
              </a:rPr>
              <a:t>geom_bar</a:t>
            </a:r>
            <a:r>
              <a:rPr kumimoji="1" lang="en-US" altLang="ko-KR" sz="2400" b="1" dirty="0">
                <a:solidFill>
                  <a:srgbClr val="FF0000"/>
                </a:solidFill>
                <a:latin typeface="+mj-ea"/>
                <a:ea typeface="+mj-ea"/>
              </a:rPr>
              <a:t>()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2819775-D850-510B-9234-F182FDAAD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729" y="101400"/>
            <a:ext cx="5856931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141EB2-3707-E4EE-7EB2-7F6C68D33118}"/>
              </a:ext>
            </a:extLst>
          </p:cNvPr>
          <p:cNvSpPr txBox="1"/>
          <p:nvPr/>
        </p:nvSpPr>
        <p:spPr>
          <a:xfrm>
            <a:off x="244434" y="6308209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*교재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328~337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B992FD-E5D3-96F3-D7B8-46834EE7EA9A}"/>
              </a:ext>
            </a:extLst>
          </p:cNvPr>
          <p:cNvSpPr txBox="1"/>
          <p:nvPr/>
        </p:nvSpPr>
        <p:spPr>
          <a:xfrm>
            <a:off x="270630" y="3163409"/>
            <a:ext cx="56332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ggplot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 데이터를 넣고 각 축에 변수 할당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막대 그래프 선택</a:t>
            </a:r>
            <a:endParaRPr kumimoji="1" lang="ko-Kore-KR" altLang="en-US" sz="2400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54CDE94-8DE7-D5CB-633B-30FAE59E3219}"/>
              </a:ext>
            </a:extLst>
          </p:cNvPr>
          <p:cNvSpPr/>
          <p:nvPr/>
        </p:nvSpPr>
        <p:spPr>
          <a:xfrm>
            <a:off x="6625555" y="1785886"/>
            <a:ext cx="2333388" cy="674286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581177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히스토그램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9BAB9F-BD3C-A327-9D04-3A616F053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6286" y="1027906"/>
            <a:ext cx="4319428" cy="530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88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히스토그램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69E654E5-FB67-A0D7-8901-C391966DA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자료의 연속적인 값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(x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범위를 지정하여 구분하고 해당 범위의 수량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(y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막대 형태로 표현한 그래프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장점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자료의 전반적인 상황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수량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과 흐름을 파악하기 용이함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단점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원래의 값을 알 수 없음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서로 다른 두 데이터를 비교하기 어려움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연속적인 데이터에만 활용 가능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3549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히스토그램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F65993A-D838-CF8C-08BF-F18F4DF97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069" y="0"/>
            <a:ext cx="585693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89D935-52F9-AA5E-00A2-E0EB82D9D96D}"/>
              </a:ext>
            </a:extLst>
          </p:cNvPr>
          <p:cNvSpPr txBox="1"/>
          <p:nvPr/>
        </p:nvSpPr>
        <p:spPr>
          <a:xfrm>
            <a:off x="393369" y="1926310"/>
            <a:ext cx="5871360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ggplot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aes</a:t>
            </a:r>
            <a:r>
              <a:rPr kumimoji="1" lang="en-US" altLang="ko-KR" sz="2400" b="1" dirty="0">
                <a:latin typeface="+mj-ea"/>
                <a:ea typeface="+mj-ea"/>
              </a:rPr>
              <a:t>(x = </a:t>
            </a:r>
            <a:r>
              <a:rPr kumimoji="1" lang="ko-KR" altLang="en-US" sz="2400" b="1" dirty="0">
                <a:latin typeface="+mj-ea"/>
                <a:ea typeface="+mj-ea"/>
              </a:rPr>
              <a:t>값</a:t>
            </a:r>
            <a:r>
              <a:rPr kumimoji="1" lang="en-US" altLang="ko-KR" sz="2400" b="1" dirty="0">
                <a:latin typeface="+mj-ea"/>
                <a:ea typeface="+mj-ea"/>
              </a:rPr>
              <a:t>))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+</a:t>
            </a:r>
          </a:p>
          <a:p>
            <a:r>
              <a:rPr kumimoji="1" lang="en-US" altLang="ko-Kore-KR" sz="2400" b="1" dirty="0">
                <a:latin typeface="+mj-ea"/>
                <a:ea typeface="+mj-ea"/>
              </a:rPr>
              <a:t>	</a:t>
            </a:r>
            <a:r>
              <a:rPr kumimoji="1" lang="en-US" altLang="ko-Kore-KR" sz="2400" b="1" dirty="0" err="1">
                <a:solidFill>
                  <a:srgbClr val="FF0000"/>
                </a:solidFill>
                <a:latin typeface="+mj-ea"/>
                <a:ea typeface="+mj-ea"/>
              </a:rPr>
              <a:t>geom_histogram</a:t>
            </a:r>
            <a:r>
              <a:rPr kumimoji="1" lang="en-US" altLang="ko-KR" sz="2400" b="1" dirty="0">
                <a:solidFill>
                  <a:srgbClr val="FF0000"/>
                </a:solidFill>
                <a:latin typeface="+mj-ea"/>
                <a:ea typeface="+mj-ea"/>
              </a:rPr>
              <a:t>()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B450E6-53F2-F829-C7F4-ECFDDCE96A46}"/>
              </a:ext>
            </a:extLst>
          </p:cNvPr>
          <p:cNvSpPr txBox="1"/>
          <p:nvPr/>
        </p:nvSpPr>
        <p:spPr>
          <a:xfrm>
            <a:off x="270630" y="3163409"/>
            <a:ext cx="54569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ggplot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 데이터를 넣고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x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축에 변수 할당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히스토그램 선택</a:t>
            </a:r>
            <a:endParaRPr kumimoji="1" lang="ko-Kore-KR" altLang="en-US" sz="2400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AD8CA6D-F28D-FE1F-6001-EF4A65745D83}"/>
              </a:ext>
            </a:extLst>
          </p:cNvPr>
          <p:cNvSpPr/>
          <p:nvPr/>
        </p:nvSpPr>
        <p:spPr>
          <a:xfrm>
            <a:off x="6627420" y="1785886"/>
            <a:ext cx="2353294" cy="630744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7115066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막대 그래프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vs 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히스토그램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8A0D3A8-B3D7-B28C-B5EE-973D2BFD8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743" y="1676051"/>
            <a:ext cx="5371815" cy="323757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34D403C-4359-8833-190E-D844E5A66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190" y="1383952"/>
            <a:ext cx="4000610" cy="4914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C94D88-0437-1A96-641D-5B37238A5AFD}"/>
              </a:ext>
            </a:extLst>
          </p:cNvPr>
          <p:cNvSpPr txBox="1"/>
          <p:nvPr/>
        </p:nvSpPr>
        <p:spPr>
          <a:xfrm>
            <a:off x="1216499" y="5398558"/>
            <a:ext cx="5537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두 그래프는 무엇이 다를까요</a:t>
            </a:r>
            <a:r>
              <a:rPr kumimoji="1" lang="en-US" altLang="ko-KR" sz="36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endParaRPr kumimoji="1" lang="ko-Kore-KR" altLang="en-US" sz="36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8C2690-4A77-5AD1-F5C4-03156D203CCC}"/>
              </a:ext>
            </a:extLst>
          </p:cNvPr>
          <p:cNvSpPr txBox="1"/>
          <p:nvPr/>
        </p:nvSpPr>
        <p:spPr>
          <a:xfrm>
            <a:off x="3290026" y="2189424"/>
            <a:ext cx="1611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막대 그래프</a:t>
            </a:r>
            <a:endParaRPr kumimoji="1" lang="ko-Kore-KR" altLang="en-US" sz="2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46A0AF-5B56-FDAA-0541-4160CD8E8AD5}"/>
              </a:ext>
            </a:extLst>
          </p:cNvPr>
          <p:cNvSpPr txBox="1"/>
          <p:nvPr/>
        </p:nvSpPr>
        <p:spPr>
          <a:xfrm>
            <a:off x="9531625" y="1958591"/>
            <a:ext cx="1478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히스토그램</a:t>
            </a:r>
            <a:endParaRPr kumimoji="1" lang="ko-Kore-KR" altLang="en-US" sz="2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267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막대 그래프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vs 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히스토그램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8C2690-4A77-5AD1-F5C4-03156D203CCC}"/>
              </a:ext>
            </a:extLst>
          </p:cNvPr>
          <p:cNvSpPr txBox="1"/>
          <p:nvPr/>
        </p:nvSpPr>
        <p:spPr>
          <a:xfrm>
            <a:off x="2010939" y="1970466"/>
            <a:ext cx="20874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막대 그래프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46A0AF-5B56-FDAA-0541-4160CD8E8AD5}"/>
              </a:ext>
            </a:extLst>
          </p:cNvPr>
          <p:cNvSpPr txBox="1"/>
          <p:nvPr/>
        </p:nvSpPr>
        <p:spPr>
          <a:xfrm>
            <a:off x="8285990" y="1970466"/>
            <a:ext cx="18950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히스토그램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13A23C-F853-5BA0-C958-75C9275B217D}"/>
              </a:ext>
            </a:extLst>
          </p:cNvPr>
          <p:cNvSpPr txBox="1"/>
          <p:nvPr/>
        </p:nvSpPr>
        <p:spPr>
          <a:xfrm>
            <a:off x="1312029" y="2740383"/>
            <a:ext cx="34852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각 요소들이 단절적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646937-2724-360C-F9DF-63F4AF403313}"/>
              </a:ext>
            </a:extLst>
          </p:cNvPr>
          <p:cNvSpPr txBox="1"/>
          <p:nvPr/>
        </p:nvSpPr>
        <p:spPr>
          <a:xfrm>
            <a:off x="7490900" y="2740382"/>
            <a:ext cx="34852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각 요소들이 연속적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9F5525-ECF9-5223-1BA5-C90DF14FC928}"/>
              </a:ext>
            </a:extLst>
          </p:cNvPr>
          <p:cNvSpPr txBox="1"/>
          <p:nvPr/>
        </p:nvSpPr>
        <p:spPr>
          <a:xfrm>
            <a:off x="1312029" y="3354779"/>
            <a:ext cx="35349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막대가 떨어져 있음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047E9D-5758-B8DC-DC27-B39D2D47A519}"/>
              </a:ext>
            </a:extLst>
          </p:cNvPr>
          <p:cNvSpPr txBox="1"/>
          <p:nvPr/>
        </p:nvSpPr>
        <p:spPr>
          <a:xfrm>
            <a:off x="7482887" y="3354779"/>
            <a:ext cx="3159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막대가 붙어 있음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5FC64F-4A2E-0924-3FDD-548C9BD9BFC4}"/>
              </a:ext>
            </a:extLst>
          </p:cNvPr>
          <p:cNvSpPr txBox="1"/>
          <p:nvPr/>
        </p:nvSpPr>
        <p:spPr>
          <a:xfrm>
            <a:off x="7482886" y="3969176"/>
            <a:ext cx="3809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X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축이 반드시 수량</a:t>
            </a:r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O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101E03-83E2-9C73-2583-71AFC68140F6}"/>
              </a:ext>
            </a:extLst>
          </p:cNvPr>
          <p:cNvSpPr txBox="1"/>
          <p:nvPr/>
        </p:nvSpPr>
        <p:spPr>
          <a:xfrm>
            <a:off x="1307221" y="3969176"/>
            <a:ext cx="3818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X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축이 반드시 수량 </a:t>
            </a:r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X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4C5CD5-68AC-45B7-7568-543250BF486E}"/>
              </a:ext>
            </a:extLst>
          </p:cNvPr>
          <p:cNvSpPr txBox="1"/>
          <p:nvPr/>
        </p:nvSpPr>
        <p:spPr>
          <a:xfrm>
            <a:off x="1307221" y="4553951"/>
            <a:ext cx="35173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막대 굵기 자유로움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23FCD5-7697-2A9E-DA8F-46B02CE2B6D8}"/>
              </a:ext>
            </a:extLst>
          </p:cNvPr>
          <p:cNvSpPr txBox="1"/>
          <p:nvPr/>
        </p:nvSpPr>
        <p:spPr>
          <a:xfrm>
            <a:off x="7490900" y="4553951"/>
            <a:ext cx="2802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kumimoji="1" lang="ko-KR" altLang="en-US" sz="32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막대 굵기 일정</a:t>
            </a:r>
            <a:endParaRPr kumimoji="1" lang="ko-Kore-KR" altLang="en-US" sz="32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487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원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626C0A4-A436-2872-E87E-59EA9501B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1639" y="1690688"/>
            <a:ext cx="5908721" cy="477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282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F5CFB0-BE58-2A67-3C00-A8F175950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계획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DCF8F337-4A89-F7EF-2737-FB7A47610A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2657261"/>
              </p:ext>
            </p:extLst>
          </p:nvPr>
        </p:nvGraphicFramePr>
        <p:xfrm>
          <a:off x="2526507" y="1690688"/>
          <a:ext cx="713898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0100">
                  <a:extLst>
                    <a:ext uri="{9D8B030D-6E8A-4147-A177-3AD203B41FA5}">
                      <a16:colId xmlns:a16="http://schemas.microsoft.com/office/drawing/2014/main" val="3988900536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728816911"/>
                    </a:ext>
                  </a:extLst>
                </a:gridCol>
                <a:gridCol w="4193380">
                  <a:extLst>
                    <a:ext uri="{9D8B030D-6E8A-4147-A177-3AD203B41FA5}">
                      <a16:colId xmlns:a16="http://schemas.microsoft.com/office/drawing/2014/main" val="25423227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752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1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Intro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소개</a:t>
                      </a:r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R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설치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807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2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기초 통계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(1)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모집단과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표본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기술통계량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588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3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기초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통계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(2)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변수의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종류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가설과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검정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오류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분석절차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184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4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전처리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데이터 </a:t>
                      </a:r>
                      <a:r>
                        <a:rPr lang="ko-KR" altLang="en-US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전처리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0598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5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시각화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다양한 종류의 그래프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95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6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검정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t-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검정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Chi-square 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검정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Median Polish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708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7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회귀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분석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선형회귀</a:t>
                      </a:r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다중선형회귀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dirty="0" err="1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로지스틱회귀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266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8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군집분석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K-means</a:t>
                      </a:r>
                      <a:r>
                        <a:rPr lang="en-US" altLang="ko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,</a:t>
                      </a:r>
                      <a:r>
                        <a:rPr lang="ko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9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판별분석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DA, MDA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394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10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주성분분석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PCA</a:t>
                      </a:r>
                      <a:endParaRPr lang="ko-Kore-KR" altLang="en-US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61555"/>
                  </a:ext>
                </a:extLst>
              </a:tr>
            </a:tbl>
          </a:graphicData>
        </a:graphic>
      </p:graphicFrame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F25EFDD1-F70F-A58E-3CF0-05B322A8FE3A}"/>
              </a:ext>
            </a:extLst>
          </p:cNvPr>
          <p:cNvCxnSpPr/>
          <p:nvPr/>
        </p:nvCxnSpPr>
        <p:spPr>
          <a:xfrm>
            <a:off x="2526507" y="2217683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80444444-C4AC-EFAF-74F8-B8A5B3817483}"/>
              </a:ext>
            </a:extLst>
          </p:cNvPr>
          <p:cNvCxnSpPr/>
          <p:nvPr/>
        </p:nvCxnSpPr>
        <p:spPr>
          <a:xfrm>
            <a:off x="2526507" y="2604259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6C425BA4-DCB1-65DC-2059-8C98D542A0C7}"/>
              </a:ext>
            </a:extLst>
          </p:cNvPr>
          <p:cNvCxnSpPr/>
          <p:nvPr/>
        </p:nvCxnSpPr>
        <p:spPr>
          <a:xfrm>
            <a:off x="2526508" y="2974374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B0183CC3-90C9-8275-B65C-5994E724F46D}"/>
              </a:ext>
            </a:extLst>
          </p:cNvPr>
          <p:cNvCxnSpPr/>
          <p:nvPr/>
        </p:nvCxnSpPr>
        <p:spPr>
          <a:xfrm>
            <a:off x="2526507" y="3341912"/>
            <a:ext cx="713898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4128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원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10975A68-4B93-C283-1323-2CA84F7CB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자료의 각 부분 비율을 부채꼴 모양</a:t>
            </a:r>
            <a:r>
              <a:rPr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백분율</a:t>
            </a:r>
            <a:r>
              <a:rPr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으로</a:t>
            </a:r>
            <a:r>
              <a:rPr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나타낸 </a:t>
            </a:r>
            <a:r>
              <a:rPr lang="ko-KR" altLang="en-US" b="1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그래프</a:t>
            </a:r>
            <a:endParaRPr lang="en-US" altLang="ko-KR" b="1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b="1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b="1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장점</a:t>
            </a:r>
            <a:endParaRPr kumimoji="1" lang="en-US" altLang="ko-KR" b="1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b="1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b="1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한 범주가 전체에서 차지하는 비율을 파악하기 용이함</a:t>
            </a:r>
            <a:endParaRPr kumimoji="1" lang="en-US" altLang="ko-KR" b="1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endParaRPr kumimoji="1" lang="en-US" altLang="ko-KR" b="1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b="1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단점</a:t>
            </a:r>
            <a:endParaRPr kumimoji="1" lang="en-US" altLang="ko-KR" b="1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b="1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b="1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무조건 컬러를 사용해야함 </a:t>
            </a:r>
            <a:r>
              <a:rPr kumimoji="1" lang="en-US" altLang="ko-KR" b="1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-&gt;</a:t>
            </a:r>
            <a:r>
              <a:rPr kumimoji="1" lang="ko-KR" altLang="en-US" b="1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R" altLang="en-US" b="1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논문은 대부분 흑백</a:t>
            </a:r>
            <a:r>
              <a:rPr kumimoji="1" lang="en-US" altLang="ko-KR" b="1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1195870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원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5D45C9-8D5D-A89C-D0A4-54C22E9EC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0375" y="0"/>
            <a:ext cx="730162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57F0C5-1BC0-EFCD-2161-B400A783F9FF}"/>
              </a:ext>
            </a:extLst>
          </p:cNvPr>
          <p:cNvSpPr txBox="1"/>
          <p:nvPr/>
        </p:nvSpPr>
        <p:spPr>
          <a:xfrm>
            <a:off x="97971" y="1926310"/>
            <a:ext cx="4953000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ggplot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aes</a:t>
            </a:r>
            <a:r>
              <a:rPr kumimoji="1" lang="en-US" altLang="ko-KR" sz="2400" b="1" dirty="0">
                <a:latin typeface="+mj-ea"/>
                <a:ea typeface="+mj-ea"/>
              </a:rPr>
              <a:t>(x = </a:t>
            </a:r>
            <a:r>
              <a:rPr kumimoji="1" lang="ko-KR" altLang="en-US" sz="2400" b="1" dirty="0">
                <a:latin typeface="+mj-ea"/>
                <a:ea typeface="+mj-ea"/>
              </a:rPr>
              <a:t>값</a:t>
            </a:r>
            <a:r>
              <a:rPr kumimoji="1" lang="en-US" altLang="ko-KR" sz="2400" b="1" dirty="0">
                <a:latin typeface="+mj-ea"/>
                <a:ea typeface="+mj-ea"/>
              </a:rPr>
              <a:t>))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+</a:t>
            </a:r>
          </a:p>
          <a:p>
            <a:r>
              <a:rPr kumimoji="1" lang="en-US" altLang="ko-Kore-KR" sz="2400" b="1" dirty="0">
                <a:latin typeface="+mj-ea"/>
                <a:ea typeface="+mj-ea"/>
              </a:rPr>
              <a:t>	</a:t>
            </a:r>
            <a:r>
              <a:rPr kumimoji="1" lang="en-US" altLang="ko-Kore-KR" sz="2400" b="1" dirty="0" err="1">
                <a:solidFill>
                  <a:srgbClr val="FF0000"/>
                </a:solidFill>
                <a:latin typeface="+mj-ea"/>
                <a:ea typeface="+mj-ea"/>
              </a:rPr>
              <a:t>geom_bar</a:t>
            </a:r>
            <a:r>
              <a:rPr kumimoji="1" lang="en-US" altLang="ko-KR" sz="2400" b="1" dirty="0">
                <a:solidFill>
                  <a:srgbClr val="FF0000"/>
                </a:solidFill>
                <a:latin typeface="+mj-ea"/>
                <a:ea typeface="+mj-ea"/>
              </a:rPr>
              <a:t>() +</a:t>
            </a:r>
          </a:p>
          <a:p>
            <a:r>
              <a:rPr kumimoji="1" lang="en-US" altLang="ko-Kore-KR" sz="2400" b="1" dirty="0">
                <a:solidFill>
                  <a:srgbClr val="FF0000"/>
                </a:solidFill>
                <a:latin typeface="+mj-ea"/>
                <a:ea typeface="+mj-ea"/>
              </a:rPr>
              <a:t>	</a:t>
            </a:r>
            <a:r>
              <a:rPr kumimoji="1" lang="en-US" altLang="ko-Kore-KR" sz="2400" b="1" dirty="0" err="1">
                <a:solidFill>
                  <a:srgbClr val="FF0000"/>
                </a:solidFill>
                <a:latin typeface="+mj-ea"/>
                <a:ea typeface="+mj-ea"/>
              </a:rPr>
              <a:t>coord_polar</a:t>
            </a:r>
            <a:r>
              <a:rPr kumimoji="1" lang="en-US" altLang="ko-Kore-KR" sz="2400" b="1" dirty="0">
                <a:solidFill>
                  <a:srgbClr val="FF0000"/>
                </a:solidFill>
                <a:latin typeface="+mj-ea"/>
                <a:ea typeface="+mj-ea"/>
              </a:rPr>
              <a:t>(</a:t>
            </a:r>
            <a:r>
              <a:rPr kumimoji="1" lang="en-US" altLang="ko-KR" sz="2400" b="1" dirty="0">
                <a:solidFill>
                  <a:srgbClr val="FF0000"/>
                </a:solidFill>
                <a:latin typeface="+mj-ea"/>
                <a:ea typeface="+mj-ea"/>
              </a:rPr>
              <a:t>“</a:t>
            </a:r>
            <a:r>
              <a:rPr kumimoji="1" lang="ko-KR" altLang="en-US" sz="2400" b="1" dirty="0" err="1">
                <a:solidFill>
                  <a:srgbClr val="FF0000"/>
                </a:solidFill>
                <a:latin typeface="+mj-ea"/>
                <a:ea typeface="+mj-ea"/>
              </a:rPr>
              <a:t>기준축</a:t>
            </a:r>
            <a:r>
              <a:rPr kumimoji="1" lang="en-US" altLang="ko-KR" sz="2400" b="1" dirty="0">
                <a:solidFill>
                  <a:srgbClr val="FF0000"/>
                </a:solidFill>
                <a:latin typeface="+mj-ea"/>
                <a:ea typeface="+mj-ea"/>
              </a:rPr>
              <a:t>”</a:t>
            </a:r>
            <a:r>
              <a:rPr kumimoji="1" lang="en-US" altLang="ko-Kore-KR" sz="2400" b="1" dirty="0">
                <a:solidFill>
                  <a:srgbClr val="FF0000"/>
                </a:solidFill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7D4D74-10E1-3D30-222F-69A62B561CDA}"/>
              </a:ext>
            </a:extLst>
          </p:cNvPr>
          <p:cNvSpPr txBox="1"/>
          <p:nvPr/>
        </p:nvSpPr>
        <p:spPr>
          <a:xfrm>
            <a:off x="97972" y="3140870"/>
            <a:ext cx="4953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ggplot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 데이터를 넣고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x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축에 변수 할당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누적 막대 그래프 생성</a:t>
            </a:r>
            <a:endParaRPr kumimoji="1" lang="en-US" altLang="ko-KR" sz="2400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400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y</a:t>
            </a:r>
            <a:r>
              <a:rPr kumimoji="1" lang="ko-KR" altLang="en-US" sz="2400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축을 기준으로 원형으로 변형</a:t>
            </a:r>
            <a:endParaRPr kumimoji="1" lang="ko-Kore-KR" altLang="en-US" sz="2400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C80207-8898-FEBB-134B-698F7651DA41}"/>
              </a:ext>
            </a:extLst>
          </p:cNvPr>
          <p:cNvSpPr/>
          <p:nvPr/>
        </p:nvSpPr>
        <p:spPr>
          <a:xfrm>
            <a:off x="5277591" y="3072571"/>
            <a:ext cx="2908466" cy="1200329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704518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선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3162BE-828D-77D4-968A-4F8F4488F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14" y="1986642"/>
            <a:ext cx="5018315" cy="373813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3EEF28F-3F6A-A4D6-9D5B-3650C9E44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508" y="2087336"/>
            <a:ext cx="5115378" cy="331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802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선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10975A68-4B93-C283-1323-2CA84F7CB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특정 값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(x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수량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(y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점으로 표기하고 이를 선분으로 이어 표현한 그래프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장점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자료의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변화양상을 파악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하기 용이함</a:t>
            </a:r>
            <a:b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</a:b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서로 다른 두 데이터를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비교하기 용이함</a:t>
            </a:r>
            <a:endParaRPr kumimoji="1" lang="en-US" altLang="ko-KR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단점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원래의 값을 알 수 없음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연속적인 데이터에만 활용 가능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72107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선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9A7714C-5858-6792-3392-2DBFB448D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479" y="571031"/>
            <a:ext cx="7182806" cy="57159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A66FA6-7DEC-567E-C4E4-D0A1BE989E31}"/>
              </a:ext>
            </a:extLst>
          </p:cNvPr>
          <p:cNvSpPr txBox="1"/>
          <p:nvPr/>
        </p:nvSpPr>
        <p:spPr>
          <a:xfrm>
            <a:off x="-1" y="2309873"/>
            <a:ext cx="5388429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ggplot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aes</a:t>
            </a:r>
            <a:r>
              <a:rPr kumimoji="1" lang="en-US" altLang="ko-KR" sz="2400" b="1" dirty="0">
                <a:latin typeface="+mj-ea"/>
                <a:ea typeface="+mj-ea"/>
              </a:rPr>
              <a:t>(x=</a:t>
            </a:r>
            <a:r>
              <a:rPr kumimoji="1" lang="ko-KR" altLang="en-US" sz="2400" b="1" dirty="0">
                <a:latin typeface="+mj-ea"/>
                <a:ea typeface="+mj-ea"/>
              </a:rPr>
              <a:t>값</a:t>
            </a:r>
            <a:r>
              <a:rPr kumimoji="1" lang="en-US" altLang="ko-KR" sz="2400" b="1" dirty="0">
                <a:latin typeface="+mj-ea"/>
                <a:ea typeface="+mj-ea"/>
              </a:rPr>
              <a:t>, y=</a:t>
            </a:r>
            <a:r>
              <a:rPr kumimoji="1" lang="ko-KR" altLang="en-US" sz="2400" b="1" dirty="0">
                <a:latin typeface="+mj-ea"/>
                <a:ea typeface="+mj-ea"/>
              </a:rPr>
              <a:t>값</a:t>
            </a:r>
            <a:r>
              <a:rPr kumimoji="1" lang="en-US" altLang="ko-KR" sz="2400" b="1" dirty="0">
                <a:latin typeface="+mj-ea"/>
                <a:ea typeface="+mj-ea"/>
              </a:rPr>
              <a:t>))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+</a:t>
            </a:r>
          </a:p>
          <a:p>
            <a:r>
              <a:rPr kumimoji="1" lang="en-US" altLang="ko-Kore-KR" sz="2400" b="1" dirty="0">
                <a:latin typeface="+mj-ea"/>
                <a:ea typeface="+mj-ea"/>
              </a:rPr>
              <a:t>	</a:t>
            </a:r>
            <a:r>
              <a:rPr kumimoji="1" lang="en-US" altLang="ko-Kore-KR" sz="2400" b="1" dirty="0" err="1">
                <a:solidFill>
                  <a:srgbClr val="FF0000"/>
                </a:solidFill>
                <a:latin typeface="+mj-ea"/>
                <a:ea typeface="+mj-ea"/>
              </a:rPr>
              <a:t>geom_line</a:t>
            </a:r>
            <a:r>
              <a:rPr kumimoji="1" lang="en-US" altLang="ko-KR" sz="2400" b="1" dirty="0">
                <a:solidFill>
                  <a:srgbClr val="FF0000"/>
                </a:solidFill>
                <a:latin typeface="+mj-ea"/>
                <a:ea typeface="+mj-ea"/>
              </a:rPr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4CCF99-0262-FBAF-979C-0EC7E9E28171}"/>
              </a:ext>
            </a:extLst>
          </p:cNvPr>
          <p:cNvSpPr txBox="1"/>
          <p:nvPr/>
        </p:nvSpPr>
        <p:spPr>
          <a:xfrm>
            <a:off x="97972" y="3140870"/>
            <a:ext cx="5290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ggplot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 데이터를 넣고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x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축과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y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축에 변수 할당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선 그래프 생성</a:t>
            </a:r>
            <a:endParaRPr kumimoji="1" lang="en-US" altLang="ko-KR" sz="2400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B7DEA07-AA9C-E5FC-3EF1-C8F54B4C8B30}"/>
              </a:ext>
            </a:extLst>
          </p:cNvPr>
          <p:cNvSpPr/>
          <p:nvPr/>
        </p:nvSpPr>
        <p:spPr>
          <a:xfrm>
            <a:off x="5486401" y="2775858"/>
            <a:ext cx="2908466" cy="92528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776948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상자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BCB9AEA-4CEF-823C-4C43-4F853CAA7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157" y="2167789"/>
            <a:ext cx="10983686" cy="3547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9368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상자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FBF29D8-4F44-8C5C-4776-969CB3E55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특정 값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(x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수량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(y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점으로 표기하고 이를 선분으로 이어 표현한 그래프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장점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많은 양의 데이터를 처리하기 용이함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이상치를 탐지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할 수 있음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자료의 전반적인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요약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잘 보여줌</a:t>
            </a:r>
            <a:endParaRPr kumimoji="1" lang="en-US" altLang="ko-KR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단점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원래의 값을 알 수 없음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32179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상자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57C77CF-B955-F2FD-A11A-0BAC73315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6426" y="543999"/>
            <a:ext cx="7625945" cy="60798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777EA1A-2182-6FB3-1162-7F720921C578}"/>
              </a:ext>
            </a:extLst>
          </p:cNvPr>
          <p:cNvSpPr/>
          <p:nvPr/>
        </p:nvSpPr>
        <p:spPr>
          <a:xfrm>
            <a:off x="5290458" y="2536373"/>
            <a:ext cx="2460170" cy="1404256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6093BC-2EFE-3075-06E1-6BCD28012C65}"/>
              </a:ext>
            </a:extLst>
          </p:cNvPr>
          <p:cNvSpPr txBox="1"/>
          <p:nvPr/>
        </p:nvSpPr>
        <p:spPr>
          <a:xfrm>
            <a:off x="0" y="2309873"/>
            <a:ext cx="5192486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ggplot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aes</a:t>
            </a:r>
            <a:r>
              <a:rPr kumimoji="1" lang="en-US" altLang="ko-KR" sz="2400" b="1" dirty="0">
                <a:latin typeface="+mj-ea"/>
                <a:ea typeface="+mj-ea"/>
              </a:rPr>
              <a:t>(x=</a:t>
            </a:r>
            <a:r>
              <a:rPr kumimoji="1" lang="ko-KR" altLang="en-US" sz="2400" b="1" dirty="0">
                <a:latin typeface="+mj-ea"/>
                <a:ea typeface="+mj-ea"/>
              </a:rPr>
              <a:t>값</a:t>
            </a:r>
            <a:r>
              <a:rPr kumimoji="1" lang="en-US" altLang="ko-KR" sz="2400" b="1" dirty="0">
                <a:latin typeface="+mj-ea"/>
                <a:ea typeface="+mj-ea"/>
              </a:rPr>
              <a:t>, y=</a:t>
            </a:r>
            <a:r>
              <a:rPr kumimoji="1" lang="ko-KR" altLang="en-US" sz="2400" b="1" dirty="0">
                <a:latin typeface="+mj-ea"/>
                <a:ea typeface="+mj-ea"/>
              </a:rPr>
              <a:t>값</a:t>
            </a:r>
            <a:r>
              <a:rPr kumimoji="1" lang="en-US" altLang="ko-KR" sz="2400" b="1" dirty="0">
                <a:latin typeface="+mj-ea"/>
                <a:ea typeface="+mj-ea"/>
              </a:rPr>
              <a:t>))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+</a:t>
            </a:r>
          </a:p>
          <a:p>
            <a:r>
              <a:rPr kumimoji="1" lang="en-US" altLang="ko-Kore-KR" sz="2400" b="1" dirty="0">
                <a:latin typeface="+mj-ea"/>
                <a:ea typeface="+mj-ea"/>
              </a:rPr>
              <a:t>	</a:t>
            </a:r>
            <a:r>
              <a:rPr kumimoji="1" lang="en-US" altLang="ko-Kore-KR" sz="2400" b="1" dirty="0" err="1">
                <a:solidFill>
                  <a:srgbClr val="FF0000"/>
                </a:solidFill>
                <a:latin typeface="+mj-ea"/>
                <a:ea typeface="+mj-ea"/>
              </a:rPr>
              <a:t>geom_boxplot</a:t>
            </a:r>
            <a:r>
              <a:rPr kumimoji="1" lang="en-US" altLang="ko-KR" sz="2400" b="1" dirty="0">
                <a:solidFill>
                  <a:srgbClr val="FF0000"/>
                </a:solidFill>
                <a:latin typeface="+mj-ea"/>
                <a:ea typeface="+mj-ea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2B2575-214F-B8B3-CF93-685530BBB8A5}"/>
              </a:ext>
            </a:extLst>
          </p:cNvPr>
          <p:cNvSpPr txBox="1"/>
          <p:nvPr/>
        </p:nvSpPr>
        <p:spPr>
          <a:xfrm>
            <a:off x="2" y="3510202"/>
            <a:ext cx="52904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ggplot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 데이터를 넣고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x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축과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y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축에 변수 할당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박스 그래프 생성</a:t>
            </a:r>
            <a:endParaRPr kumimoji="1" lang="en-US" altLang="ko-KR" sz="2400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하나의 박스 그래프를 그릴 때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x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축으로 할당하면 가로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y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축으로 할당하면 세로로 </a:t>
            </a:r>
            <a:r>
              <a:rPr kumimoji="1" lang="ko-KR" altLang="en-US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그려짐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96D3CE1-CADE-3C1D-E94D-B33DD8218E2C}"/>
              </a:ext>
            </a:extLst>
          </p:cNvPr>
          <p:cNvSpPr/>
          <p:nvPr/>
        </p:nvSpPr>
        <p:spPr>
          <a:xfrm>
            <a:off x="9884229" y="3603171"/>
            <a:ext cx="457200" cy="711122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DD4645-AD8F-AD67-D9B9-6D92D0BEC575}"/>
              </a:ext>
            </a:extLst>
          </p:cNvPr>
          <p:cNvSpPr txBox="1"/>
          <p:nvPr/>
        </p:nvSpPr>
        <p:spPr>
          <a:xfrm>
            <a:off x="9007066" y="377406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이상치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29A345-4C55-6CA3-08F1-8EA3CD30E58D}"/>
              </a:ext>
            </a:extLst>
          </p:cNvPr>
          <p:cNvSpPr txBox="1"/>
          <p:nvPr/>
        </p:nvSpPr>
        <p:spPr>
          <a:xfrm>
            <a:off x="8086361" y="4753780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Q3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8412D7-5A92-2AA1-3172-0B45DD7295B3}"/>
              </a:ext>
            </a:extLst>
          </p:cNvPr>
          <p:cNvSpPr txBox="1"/>
          <p:nvPr/>
        </p:nvSpPr>
        <p:spPr>
          <a:xfrm>
            <a:off x="8086360" y="5408348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Q1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43133E-82A3-FCDF-C39E-CAF64D5B22B5}"/>
              </a:ext>
            </a:extLst>
          </p:cNvPr>
          <p:cNvSpPr txBox="1"/>
          <p:nvPr/>
        </p:nvSpPr>
        <p:spPr>
          <a:xfrm>
            <a:off x="11012758" y="508256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중앙값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535323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산점도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C2DEAF5-7BD1-CFEF-3401-472CE50F7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7506" y="1825625"/>
            <a:ext cx="6536987" cy="4351338"/>
          </a:xfrm>
        </p:spPr>
      </p:pic>
    </p:spTree>
    <p:extLst>
      <p:ext uri="{BB962C8B-B14F-4D97-AF65-F5344CB8AC3E}">
        <p14:creationId xmlns:p14="http://schemas.microsoft.com/office/powerpoint/2010/main" val="26373426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산점도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8A46F67B-2115-5A29-1881-911AF2F79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연속형 변수 사이의 관계를 파악하기 위해 좌표평면 위에 점을 찍어 표현한 그래프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장점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자료를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분류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할 때 용이함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변수 사이의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관계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를 유추할 수 있음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자료의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전체적인 분포 양상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알 수 있음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단점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원래의 값을 정확하게 알 수 없음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2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개 이상의 변수 필요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0670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875CC2-E61A-FCD9-2138-A3F048FCE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복습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463BDB-754A-4184-DC30-AE6517CC0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전처리의 중요성과 목적에 대해 안다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활용하여 데이터 전처리를 할 수 있다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10928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산점도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3B1BD42-F9E0-2CE8-568A-44064EEB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314" y="217714"/>
            <a:ext cx="7467600" cy="64995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970338-718A-1F95-3662-B222FA7CAEA1}"/>
              </a:ext>
            </a:extLst>
          </p:cNvPr>
          <p:cNvSpPr txBox="1"/>
          <p:nvPr/>
        </p:nvSpPr>
        <p:spPr>
          <a:xfrm>
            <a:off x="-1" y="2309873"/>
            <a:ext cx="5377543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ggplot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aes</a:t>
            </a:r>
            <a:r>
              <a:rPr kumimoji="1" lang="en-US" altLang="ko-KR" sz="2400" b="1" dirty="0">
                <a:latin typeface="+mj-ea"/>
                <a:ea typeface="+mj-ea"/>
              </a:rPr>
              <a:t>(x=</a:t>
            </a:r>
            <a:r>
              <a:rPr kumimoji="1" lang="ko-KR" altLang="en-US" sz="2400" b="1" dirty="0">
                <a:latin typeface="+mj-ea"/>
                <a:ea typeface="+mj-ea"/>
              </a:rPr>
              <a:t>값</a:t>
            </a:r>
            <a:r>
              <a:rPr kumimoji="1" lang="en-US" altLang="ko-KR" sz="2400" b="1" dirty="0">
                <a:latin typeface="+mj-ea"/>
                <a:ea typeface="+mj-ea"/>
              </a:rPr>
              <a:t>, y=</a:t>
            </a:r>
            <a:r>
              <a:rPr kumimoji="1" lang="ko-KR" altLang="en-US" sz="2400" b="1" dirty="0">
                <a:latin typeface="+mj-ea"/>
                <a:ea typeface="+mj-ea"/>
              </a:rPr>
              <a:t>값</a:t>
            </a:r>
            <a:r>
              <a:rPr kumimoji="1" lang="en-US" altLang="ko-KR" sz="2400" b="1" dirty="0">
                <a:latin typeface="+mj-ea"/>
                <a:ea typeface="+mj-ea"/>
              </a:rPr>
              <a:t>))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+</a:t>
            </a:r>
          </a:p>
          <a:p>
            <a:r>
              <a:rPr kumimoji="1" lang="en-US" altLang="ko-Kore-KR" sz="2400" b="1" dirty="0">
                <a:latin typeface="+mj-ea"/>
                <a:ea typeface="+mj-ea"/>
              </a:rPr>
              <a:t>	</a:t>
            </a:r>
            <a:r>
              <a:rPr kumimoji="1" lang="en-US" altLang="ko-Kore-KR" sz="2400" b="1" dirty="0" err="1">
                <a:solidFill>
                  <a:srgbClr val="FF0000"/>
                </a:solidFill>
                <a:latin typeface="+mj-ea"/>
                <a:ea typeface="+mj-ea"/>
              </a:rPr>
              <a:t>geom_</a:t>
            </a:r>
            <a:r>
              <a:rPr kumimoji="1" lang="en-US" altLang="ko-KR" sz="2400" b="1" dirty="0" err="1">
                <a:solidFill>
                  <a:srgbClr val="FF0000"/>
                </a:solidFill>
                <a:latin typeface="+mj-ea"/>
                <a:ea typeface="+mj-ea"/>
              </a:rPr>
              <a:t>point</a:t>
            </a:r>
            <a:r>
              <a:rPr kumimoji="1" lang="en-US" altLang="ko-KR" sz="2400" b="1" dirty="0">
                <a:solidFill>
                  <a:srgbClr val="FF0000"/>
                </a:solidFill>
                <a:latin typeface="+mj-ea"/>
                <a:ea typeface="+mj-ea"/>
              </a:rPr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E63058-F22F-DE9C-258A-24E329DBA301}"/>
              </a:ext>
            </a:extLst>
          </p:cNvPr>
          <p:cNvSpPr txBox="1"/>
          <p:nvPr/>
        </p:nvSpPr>
        <p:spPr>
          <a:xfrm>
            <a:off x="0" y="3227174"/>
            <a:ext cx="5290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400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ggplot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에 데이터를 넣고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x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축과 </a:t>
            </a:r>
            <a:r>
              <a:rPr kumimoji="1" lang="en-US" altLang="ko-KR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y</a:t>
            </a:r>
            <a:r>
              <a:rPr kumimoji="1" lang="ko-KR" altLang="en-US" sz="2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축에 변수 할당</a:t>
            </a:r>
            <a:endParaRPr kumimoji="1" lang="en-US" altLang="ko-KR" sz="2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dirty="0" err="1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산점도</a:t>
            </a:r>
            <a:r>
              <a:rPr kumimoji="1" lang="ko-KR" altLang="en-US" sz="2400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생성</a:t>
            </a:r>
            <a:endParaRPr kumimoji="1" lang="en-US" altLang="ko-KR" sz="2400" dirty="0">
              <a:solidFill>
                <a:srgbClr val="FF0000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C69965-0C6E-421D-755C-77BFEFEC1E37}"/>
              </a:ext>
            </a:extLst>
          </p:cNvPr>
          <p:cNvSpPr/>
          <p:nvPr/>
        </p:nvSpPr>
        <p:spPr>
          <a:xfrm>
            <a:off x="5715000" y="3102429"/>
            <a:ext cx="2754085" cy="990601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965387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시각화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란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분석 결과를 쉽게 이해할 수 있도록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시각적으로 표현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하는 것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 안에 </a:t>
            </a:r>
            <a:r>
              <a:rPr kumimoji="1" lang="ko-KR" altLang="en-US" dirty="0">
                <a:solidFill>
                  <a:srgbClr val="FF0000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숨겨진 가치를 파악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할 수 있음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데이터의 핵심을 보여주는 방향으로 </a:t>
            </a:r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진행되어야함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3602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다양한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시각화 방법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줄기와 잎 그래프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막대그래프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히스토그램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원 그래프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선 그래프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상자 그래프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 err="1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산점도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7151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사용 패키지 설치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(ggplot2)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ggplot2 : R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의 대표적인 시각화 패키지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동일한 문법으로 다양한 그래프 작성 가능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간단한 문법 난이도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수준 높은 그래픽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lvl="1">
              <a:buFontTx/>
              <a:buChar char="-"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직관적인 함수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457200" lvl="1" indent="0">
              <a:buNone/>
            </a:pP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등등 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…</a:t>
            </a:r>
          </a:p>
          <a:p>
            <a:pPr marL="457200" lvl="1" indent="0">
              <a:buNone/>
            </a:pP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A211A1-8C47-C222-1B43-971E9DDAF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6284" y="2098992"/>
            <a:ext cx="3044373" cy="350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90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사용 패키지 설치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(ggplot2)</a:t>
            </a:r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5229989F-8C04-A73E-DF0B-6D61E38F3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기본 구조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저장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52FF55-714B-404B-3DDD-B734106A70CD}"/>
              </a:ext>
            </a:extLst>
          </p:cNvPr>
          <p:cNvSpPr txBox="1"/>
          <p:nvPr/>
        </p:nvSpPr>
        <p:spPr>
          <a:xfrm>
            <a:off x="3160320" y="2425074"/>
            <a:ext cx="5871360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ggplot</a:t>
            </a:r>
            <a:r>
              <a:rPr kumimoji="1" lang="en-US" altLang="ko-KR" sz="2400" b="1" dirty="0">
                <a:latin typeface="+mj-ea"/>
                <a:ea typeface="+mj-ea"/>
              </a:rPr>
              <a:t>(</a:t>
            </a:r>
            <a:r>
              <a:rPr kumimoji="1" lang="ko-KR" altLang="en-US" sz="2400" b="1" dirty="0">
                <a:latin typeface="+mj-ea"/>
                <a:ea typeface="+mj-ea"/>
              </a:rPr>
              <a:t>데이터</a:t>
            </a:r>
            <a:r>
              <a:rPr kumimoji="1" lang="en-US" altLang="ko-KR" sz="2400" b="1" dirty="0">
                <a:latin typeface="+mj-ea"/>
                <a:ea typeface="+mj-ea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 err="1">
                <a:latin typeface="+mj-ea"/>
                <a:ea typeface="+mj-ea"/>
              </a:rPr>
              <a:t>aes</a:t>
            </a:r>
            <a:r>
              <a:rPr kumimoji="1" lang="en-US" altLang="ko-KR" sz="2400" b="1" dirty="0">
                <a:latin typeface="+mj-ea"/>
                <a:ea typeface="+mj-ea"/>
              </a:rPr>
              <a:t>(x = </a:t>
            </a:r>
            <a:r>
              <a:rPr kumimoji="1" lang="ko-KR" altLang="en-US" sz="2400" b="1" dirty="0">
                <a:latin typeface="+mj-ea"/>
                <a:ea typeface="+mj-ea"/>
              </a:rPr>
              <a:t>값</a:t>
            </a:r>
            <a:r>
              <a:rPr kumimoji="1" lang="en-US" altLang="ko-KR" sz="2400" b="1" dirty="0">
                <a:latin typeface="+mj-ea"/>
                <a:ea typeface="+mj-ea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y =</a:t>
            </a:r>
            <a:r>
              <a:rPr kumimoji="1" lang="ko-KR" altLang="en-US" sz="2400" b="1" dirty="0">
                <a:latin typeface="+mj-ea"/>
                <a:ea typeface="+mj-ea"/>
              </a:rPr>
              <a:t> 값</a:t>
            </a:r>
            <a:r>
              <a:rPr kumimoji="1" lang="en-US" altLang="ko-KR" sz="2400" b="1" dirty="0">
                <a:latin typeface="+mj-ea"/>
                <a:ea typeface="+mj-ea"/>
              </a:rPr>
              <a:t>))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+</a:t>
            </a:r>
          </a:p>
          <a:p>
            <a:r>
              <a:rPr kumimoji="1" lang="en-US" altLang="ko-Kore-KR" sz="2400" b="1" dirty="0">
                <a:latin typeface="+mj-ea"/>
                <a:ea typeface="+mj-ea"/>
              </a:rPr>
              <a:t>	</a:t>
            </a:r>
            <a:r>
              <a:rPr kumimoji="1" lang="en-US" altLang="ko-Kore-KR" sz="2400" b="1" dirty="0" err="1">
                <a:latin typeface="+mj-ea"/>
                <a:ea typeface="+mj-ea"/>
              </a:rPr>
              <a:t>geom</a:t>
            </a:r>
            <a:r>
              <a:rPr kumimoji="1" lang="en-US" altLang="ko-Kore-KR" sz="2400" b="1" dirty="0">
                <a:latin typeface="+mj-ea"/>
                <a:ea typeface="+mj-ea"/>
              </a:rPr>
              <a:t>_</a:t>
            </a:r>
            <a:r>
              <a:rPr kumimoji="1" lang="ko-KR" altLang="en-US" sz="2400" b="1" dirty="0">
                <a:latin typeface="+mj-ea"/>
                <a:ea typeface="+mj-ea"/>
              </a:rPr>
              <a:t>그래프 종류</a:t>
            </a:r>
            <a:r>
              <a:rPr kumimoji="1" lang="en-US" altLang="ko-KR" sz="2400" b="1" dirty="0">
                <a:latin typeface="+mj-ea"/>
                <a:ea typeface="+mj-ea"/>
              </a:rPr>
              <a:t>()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</a:rPr>
              <a:t>+</a:t>
            </a:r>
          </a:p>
          <a:p>
            <a:r>
              <a:rPr kumimoji="1" lang="en-US" altLang="ko-Kore-KR" sz="2400" b="1" dirty="0">
                <a:latin typeface="+mj-ea"/>
                <a:ea typeface="+mj-ea"/>
              </a:rPr>
              <a:t>	</a:t>
            </a:r>
            <a:r>
              <a:rPr kumimoji="1" lang="en-US" altLang="ko-KR" sz="2400" b="1" dirty="0">
                <a:latin typeface="+mj-ea"/>
                <a:ea typeface="+mj-ea"/>
              </a:rPr>
              <a:t>labs(</a:t>
            </a:r>
            <a:r>
              <a:rPr kumimoji="1" lang="ko-KR" altLang="en-US" sz="2400" b="1" dirty="0">
                <a:latin typeface="+mj-ea"/>
                <a:ea typeface="+mj-ea"/>
              </a:rPr>
              <a:t>그래프 조정</a:t>
            </a:r>
            <a:r>
              <a:rPr kumimoji="1" lang="en-US" altLang="ko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D4794C-6FDA-5E71-0013-73670FAD9B50}"/>
              </a:ext>
            </a:extLst>
          </p:cNvPr>
          <p:cNvSpPr txBox="1"/>
          <p:nvPr/>
        </p:nvSpPr>
        <p:spPr>
          <a:xfrm>
            <a:off x="3160319" y="4465651"/>
            <a:ext cx="810936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j-ea"/>
                <a:ea typeface="+mj-ea"/>
              </a:rPr>
              <a:t>&gt;</a:t>
            </a:r>
            <a:r>
              <a:rPr kumimoji="1" lang="ko-KR" altLang="en-US" sz="2400" b="1" dirty="0">
                <a:latin typeface="+mj-ea"/>
                <a:ea typeface="+mj-ea"/>
              </a:rPr>
              <a:t> </a:t>
            </a:r>
            <a:r>
              <a:rPr lang="en" altLang="ko-Kore-KR" sz="2400" b="1" dirty="0" err="1">
                <a:latin typeface="+mj-ea"/>
                <a:ea typeface="+mj-ea"/>
              </a:rPr>
              <a:t>ggsave</a:t>
            </a:r>
            <a:r>
              <a:rPr lang="en" altLang="ko-Kore-KR" sz="2400" b="1" dirty="0">
                <a:latin typeface="+mj-ea"/>
                <a:ea typeface="+mj-ea"/>
              </a:rPr>
              <a:t>(</a:t>
            </a:r>
            <a:r>
              <a:rPr lang="en-US" altLang="ko-KR" sz="2400" b="1" dirty="0">
                <a:latin typeface="+mj-ea"/>
                <a:ea typeface="+mj-ea"/>
              </a:rPr>
              <a:t>”</a:t>
            </a:r>
            <a:r>
              <a:rPr lang="ko-KR" altLang="en-US" sz="2400" b="1" dirty="0" err="1">
                <a:latin typeface="+mj-ea"/>
                <a:ea typeface="+mj-ea"/>
              </a:rPr>
              <a:t>저장명</a:t>
            </a:r>
            <a:r>
              <a:rPr lang="en-US" altLang="ko-KR" sz="2400" b="1" dirty="0">
                <a:latin typeface="+mj-ea"/>
                <a:ea typeface="+mj-ea"/>
              </a:rPr>
              <a:t>”</a:t>
            </a:r>
            <a:r>
              <a:rPr lang="en" altLang="ko-Kore-KR" sz="2400" b="1" dirty="0">
                <a:latin typeface="+mj-ea"/>
                <a:ea typeface="+mj-ea"/>
              </a:rPr>
              <a:t>, plot = </a:t>
            </a:r>
            <a:r>
              <a:rPr lang="ko-KR" altLang="en-US" sz="2400" b="1" dirty="0">
                <a:latin typeface="+mj-ea"/>
                <a:ea typeface="+mj-ea"/>
              </a:rPr>
              <a:t>저장할 그래프</a:t>
            </a:r>
            <a:r>
              <a:rPr lang="en" altLang="ko-Kore-KR" sz="2400" b="1" dirty="0">
                <a:latin typeface="+mj-ea"/>
                <a:ea typeface="+mj-ea"/>
              </a:rPr>
              <a:t>, dpi = </a:t>
            </a:r>
            <a:r>
              <a:rPr lang="ko-KR" altLang="en-US" sz="2400" b="1" dirty="0">
                <a:latin typeface="+mj-ea"/>
                <a:ea typeface="+mj-ea"/>
              </a:rPr>
              <a:t>값</a:t>
            </a:r>
            <a:r>
              <a:rPr lang="en" altLang="ko-Kore-KR" sz="2400" b="1" dirty="0">
                <a:latin typeface="+mj-ea"/>
                <a:ea typeface="+mj-ea"/>
              </a:rPr>
              <a:t>)</a:t>
            </a:r>
            <a:endParaRPr kumimoji="1" lang="ko-Kore-KR" altLang="en-US" sz="24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72694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줄기와 잎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DA6E74-3FA9-5BB5-8FFA-86A366821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714" y="2995304"/>
            <a:ext cx="2776929" cy="213799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690BF4A-F6B1-967F-14CA-AFD640FCE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069" y="2231391"/>
            <a:ext cx="4042217" cy="3665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6C9045-C780-5D90-153B-3359D4734EE9}"/>
              </a:ext>
            </a:extLst>
          </p:cNvPr>
          <p:cNvSpPr txBox="1"/>
          <p:nvPr/>
        </p:nvSpPr>
        <p:spPr>
          <a:xfrm>
            <a:off x="5898078" y="6130133"/>
            <a:ext cx="6293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+mn-ea"/>
              </a:rPr>
              <a:t>출처 </a:t>
            </a:r>
            <a:r>
              <a:rPr kumimoji="1" lang="en-US" altLang="ko-KR" sz="1400" dirty="0">
                <a:solidFill>
                  <a:schemeClr val="bg1"/>
                </a:solidFill>
                <a:latin typeface="+mn-ea"/>
              </a:rPr>
              <a:t>:</a:t>
            </a:r>
            <a:r>
              <a:rPr kumimoji="1" lang="ko-KR" altLang="en-US" sz="1400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en-US" altLang="ko-KR" sz="1400" dirty="0" err="1">
                <a:solidFill>
                  <a:schemeClr val="bg1"/>
                </a:solidFill>
                <a:latin typeface="+mn-ea"/>
              </a:rPr>
              <a:t>ko.wikipedia.org</a:t>
            </a:r>
            <a:r>
              <a:rPr kumimoji="1" lang="en-US" altLang="ko-KR" sz="1400" dirty="0">
                <a:solidFill>
                  <a:schemeClr val="bg1"/>
                </a:solidFill>
                <a:latin typeface="+mn-ea"/>
              </a:rPr>
              <a:t>/wiki/</a:t>
            </a:r>
            <a:r>
              <a:rPr kumimoji="1" lang="ko-KR" altLang="en-US" sz="1400" dirty="0">
                <a:solidFill>
                  <a:schemeClr val="bg1"/>
                </a:solidFill>
                <a:latin typeface="+mn-ea"/>
              </a:rPr>
              <a:t>줄기</a:t>
            </a:r>
            <a:r>
              <a:rPr kumimoji="1" lang="en-US" altLang="ko-KR" sz="1400" dirty="0">
                <a:solidFill>
                  <a:schemeClr val="bg1"/>
                </a:solidFill>
                <a:latin typeface="+mn-ea"/>
              </a:rPr>
              <a:t>_</a:t>
            </a:r>
            <a:r>
              <a:rPr kumimoji="1" lang="ko-KR" altLang="en-US" sz="1400" dirty="0">
                <a:solidFill>
                  <a:schemeClr val="bg1"/>
                </a:solidFill>
                <a:latin typeface="+mn-ea"/>
              </a:rPr>
              <a:t>잎</a:t>
            </a:r>
            <a:r>
              <a:rPr kumimoji="1" lang="en-US" altLang="ko-KR" sz="1400" dirty="0">
                <a:solidFill>
                  <a:schemeClr val="bg1"/>
                </a:solidFill>
                <a:latin typeface="+mn-ea"/>
              </a:rPr>
              <a:t>_</a:t>
            </a:r>
            <a:r>
              <a:rPr kumimoji="1" lang="ko-KR" altLang="en-US" sz="1400" dirty="0">
                <a:solidFill>
                  <a:schemeClr val="bg1"/>
                </a:solidFill>
                <a:latin typeface="+mn-ea"/>
              </a:rPr>
              <a:t>그림</a:t>
            </a:r>
            <a:r>
              <a:rPr kumimoji="1" lang="en-US" altLang="ko-KR" sz="1400" dirty="0">
                <a:solidFill>
                  <a:schemeClr val="bg1"/>
                </a:solidFill>
                <a:latin typeface="+mn-ea"/>
              </a:rPr>
              <a:t>#/media/</a:t>
            </a:r>
            <a:r>
              <a:rPr kumimoji="1" lang="ko-KR" altLang="en-US" sz="1400" dirty="0">
                <a:solidFill>
                  <a:schemeClr val="bg1"/>
                </a:solidFill>
                <a:latin typeface="+mn-ea"/>
              </a:rPr>
              <a:t>파일</a:t>
            </a:r>
            <a:r>
              <a:rPr kumimoji="1" lang="en-US" altLang="ko-KR" sz="1400" dirty="0">
                <a:solidFill>
                  <a:schemeClr val="bg1"/>
                </a:solidFill>
                <a:latin typeface="+mn-ea"/>
              </a:rPr>
              <a:t>:</a:t>
            </a:r>
            <a:r>
              <a:rPr kumimoji="1" lang="en-US" altLang="ko-KR" sz="1400" dirty="0" err="1">
                <a:solidFill>
                  <a:schemeClr val="bg1"/>
                </a:solidFill>
                <a:latin typeface="+mn-ea"/>
              </a:rPr>
              <a:t>Stem_and_leaf.png</a:t>
            </a:r>
            <a:endParaRPr kumimoji="1" lang="en" altLang="ko-KR" sz="14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45334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A44D8-80A4-BFEC-28AF-C565075C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줄기와 잎 그래프</a:t>
            </a:r>
            <a:endParaRPr kumimoji="1" lang="ko-Kore-KR" altLang="en-US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10975A68-4B93-C283-1323-2CA84F7CB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자료의 공통되는 부분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(Stem)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중심으로 모으고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자료의 나머지 부분</a:t>
            </a: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(Leaf)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을 모아서 표현하는 그래프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장점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자료의 누락이 없음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자료의 값이 그대로 반영됨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단점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	-</a:t>
            </a:r>
            <a:r>
              <a:rPr kumimoji="1" lang="ko-KR" altLang="en-US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자료가 너무 많으면 비효율적</a:t>
            </a:r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  <a:p>
            <a:endParaRPr kumimoji="1" lang="en-US" altLang="ko-KR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880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11294</TotalTime>
  <Words>926</Words>
  <Application>Microsoft Macintosh PowerPoint</Application>
  <PresentationFormat>와이드스크린</PresentationFormat>
  <Paragraphs>200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7" baseType="lpstr">
      <vt:lpstr>Apple SD Gothic Neo</vt:lpstr>
      <vt:lpstr>BM HANNA Pro OTF</vt:lpstr>
      <vt:lpstr>맑은 고딕</vt:lpstr>
      <vt:lpstr>Arial</vt:lpstr>
      <vt:lpstr>Calibri</vt:lpstr>
      <vt:lpstr>Calibri Light</vt:lpstr>
      <vt:lpstr>Office 테마</vt:lpstr>
      <vt:lpstr>고고학 자료 통계분석</vt:lpstr>
      <vt:lpstr>계획</vt:lpstr>
      <vt:lpstr>복습</vt:lpstr>
      <vt:lpstr>시각화란?</vt:lpstr>
      <vt:lpstr>다양한 시각화 방법</vt:lpstr>
      <vt:lpstr>사용 패키지 설치(ggplot2)</vt:lpstr>
      <vt:lpstr>사용 패키지 설치(ggplot2)</vt:lpstr>
      <vt:lpstr>줄기와 잎 그래프</vt:lpstr>
      <vt:lpstr>줄기와 잎 그래프</vt:lpstr>
      <vt:lpstr>줄기와 잎 그래프</vt:lpstr>
      <vt:lpstr>막대 그래프</vt:lpstr>
      <vt:lpstr>막대 그래프</vt:lpstr>
      <vt:lpstr>막대 그래프</vt:lpstr>
      <vt:lpstr>히스토그램</vt:lpstr>
      <vt:lpstr>히스토그램</vt:lpstr>
      <vt:lpstr>히스토그램</vt:lpstr>
      <vt:lpstr>막대 그래프 vs 히스토그램</vt:lpstr>
      <vt:lpstr>막대 그래프 vs 히스토그램</vt:lpstr>
      <vt:lpstr>원 그래프</vt:lpstr>
      <vt:lpstr>원 그래프</vt:lpstr>
      <vt:lpstr>원 그래프</vt:lpstr>
      <vt:lpstr>선 그래프</vt:lpstr>
      <vt:lpstr>선 그래프</vt:lpstr>
      <vt:lpstr>선 그래프</vt:lpstr>
      <vt:lpstr>상자 그래프</vt:lpstr>
      <vt:lpstr>상자 그래프</vt:lpstr>
      <vt:lpstr>상자 그래프</vt:lpstr>
      <vt:lpstr>산점도</vt:lpstr>
      <vt:lpstr>산점도</vt:lpstr>
      <vt:lpstr>산점도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고고학 자료 통계분석</dc:title>
  <dc:creator>dong dong</dc:creator>
  <cp:lastModifiedBy>dong dong</cp:lastModifiedBy>
  <cp:revision>43</cp:revision>
  <dcterms:created xsi:type="dcterms:W3CDTF">2022-05-23T02:10:10Z</dcterms:created>
  <dcterms:modified xsi:type="dcterms:W3CDTF">2022-06-27T01:26:20Z</dcterms:modified>
</cp:coreProperties>
</file>

<file path=docProps/thumbnail.jpeg>
</file>